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1720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701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967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31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16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3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20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96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76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009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99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51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16EA1-7506-4398-A23A-F0F20B6A867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2F268-94D9-4A1E-A68E-2019BE578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hs.uk/mental-health/self-help/guides-tools-and-activities/five-steps-to-mental-wellbeing/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89113A2-9C1A-443B-A385-B2E6DD1C2D9F}"/>
              </a:ext>
            </a:extLst>
          </p:cNvPr>
          <p:cNvGrpSpPr/>
          <p:nvPr/>
        </p:nvGrpSpPr>
        <p:grpSpPr>
          <a:xfrm rot="5400000">
            <a:off x="-2667002" y="2667004"/>
            <a:ext cx="12192004" cy="6858000"/>
            <a:chOff x="2225227" y="2414618"/>
            <a:chExt cx="4459766" cy="328177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231C0F2-9ABE-43DC-A77F-D0070923CC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3083" t="26621" r="50000" b="8350"/>
            <a:stretch/>
          </p:blipFill>
          <p:spPr>
            <a:xfrm rot="5400000">
              <a:off x="2814220" y="1825625"/>
              <a:ext cx="3281779" cy="4459766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7F0BC3F-F3D2-453B-8119-63B5711B3C2D}"/>
                </a:ext>
              </a:extLst>
            </p:cNvPr>
            <p:cNvSpPr/>
            <p:nvPr/>
          </p:nvSpPr>
          <p:spPr>
            <a:xfrm>
              <a:off x="2263806" y="5131293"/>
              <a:ext cx="381740" cy="5060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1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EEAFC9E6-3B85-45C9-9D6B-70F85FA237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10" y="105466"/>
            <a:ext cx="2257006" cy="16040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39D56AE-7417-47CF-BE7E-FC73ADA7A23A}"/>
              </a:ext>
            </a:extLst>
          </p:cNvPr>
          <p:cNvSpPr txBox="1"/>
          <p:nvPr/>
        </p:nvSpPr>
        <p:spPr>
          <a:xfrm>
            <a:off x="1419227" y="1709551"/>
            <a:ext cx="4019550" cy="8303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398" dirty="0">
                <a:latin typeface="Abadi Extra Light" panose="020B0204020104020204" pitchFamily="34" charset="0"/>
              </a:rPr>
              <a:t>Term 2 Learning Objectives</a:t>
            </a:r>
          </a:p>
          <a:p>
            <a:pPr algn="ctr"/>
            <a:r>
              <a:rPr lang="en-GB" sz="2398" i="1" dirty="0">
                <a:latin typeface="Abadi Extra Light" panose="020B0204020104020204" pitchFamily="34" charset="0"/>
              </a:rPr>
              <a:t>January to Easter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6DBDA06-8A1C-4079-84F9-4488FE137F06}"/>
              </a:ext>
            </a:extLst>
          </p:cNvPr>
          <p:cNvGrpSpPr/>
          <p:nvPr/>
        </p:nvGrpSpPr>
        <p:grpSpPr>
          <a:xfrm>
            <a:off x="273640" y="10622340"/>
            <a:ext cx="6310713" cy="1568378"/>
            <a:chOff x="5747936" y="9463465"/>
            <a:chExt cx="6310713" cy="156837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FCEDFD-30D2-4C98-8738-7CC45B4F4EE8}"/>
                </a:ext>
              </a:extLst>
            </p:cNvPr>
            <p:cNvSpPr txBox="1"/>
            <p:nvPr/>
          </p:nvSpPr>
          <p:spPr>
            <a:xfrm>
              <a:off x="5747936" y="9463465"/>
              <a:ext cx="6310713" cy="156837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398" dirty="0">
                  <a:latin typeface="Abadi Extra Light" panose="020B0204020104020204" pitchFamily="34" charset="0"/>
                </a:rPr>
                <a:t>All subject specific learning objectives are underpinned by our cross curricular root concepts:</a:t>
              </a:r>
            </a:p>
            <a:p>
              <a:pPr algn="ctr"/>
              <a:endParaRPr lang="en-GB" sz="2398" i="1" dirty="0">
                <a:latin typeface="Abadi Extra Light" panose="020B0204020104020204" pitchFamily="34" charset="0"/>
              </a:endParaRPr>
            </a:p>
            <a:p>
              <a:pPr algn="ctr"/>
              <a:endParaRPr lang="en-GB" sz="2398" i="1" dirty="0">
                <a:latin typeface="Abadi Extra Light" panose="020B0204020104020204" pitchFamily="34" charset="0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043A010-DE84-4A11-BDE6-1D40548F6153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6022932" y="10248295"/>
              <a:ext cx="5760720" cy="679450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96717CCE-D168-4F8B-9AB7-61383CBE4409}"/>
              </a:ext>
            </a:extLst>
          </p:cNvPr>
          <p:cNvSpPr txBox="1"/>
          <p:nvPr/>
        </p:nvSpPr>
        <p:spPr>
          <a:xfrm>
            <a:off x="1695453" y="3857778"/>
            <a:ext cx="3743324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9" indent="-342909">
              <a:buFont typeface="+mj-lt"/>
              <a:buAutoNum type="arabicPeriod"/>
            </a:pPr>
            <a:r>
              <a:rPr lang="en-GB" sz="1600" dirty="0"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respectful to our local environment</a:t>
            </a:r>
          </a:p>
          <a:p>
            <a:pPr marL="342909" indent="-342909">
              <a:buFont typeface="+mj-lt"/>
              <a:buAutoNum type="arabicPeriod"/>
            </a:pP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be able to interact with members of the public appropriately</a:t>
            </a:r>
          </a:p>
          <a:p>
            <a:pPr marL="342909" indent="-342909">
              <a:buFont typeface="+mj-lt"/>
              <a:buAutoNum type="arabicPeriod"/>
            </a:pP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create purposeful objects using natural materials</a:t>
            </a:r>
            <a:endParaRPr lang="en-GB" sz="1600" dirty="0">
              <a:latin typeface="Abadi Extra Light" panose="020B02040201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9" indent="-342909">
              <a:buFont typeface="+mj-lt"/>
              <a:buAutoNum type="arabicPeriod"/>
            </a:pP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Understanding eco-friendly principles and ways of life</a:t>
            </a:r>
          </a:p>
          <a:p>
            <a:pPr marL="342909" indent="-342909">
              <a:buFont typeface="+mj-lt"/>
              <a:buAutoNum type="arabicPeriod"/>
            </a:pP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Understand and engage with the NHS 5 Ways to Wellbeing, specifically focussing on </a:t>
            </a:r>
            <a:r>
              <a:rPr lang="en-GB" sz="1600" b="1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give</a:t>
            </a: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showing an understanding that</a:t>
            </a:r>
            <a:r>
              <a:rPr lang="en-GB" sz="1600" b="1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‘</a:t>
            </a:r>
            <a:r>
              <a:rPr lang="en-GB" sz="1600" dirty="0">
                <a:solidFill>
                  <a:srgbClr val="212B32"/>
                </a:solidFill>
                <a:effectLst/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suggests that acts of giving and kindness can help improve your mental wellbeing’ (</a:t>
            </a:r>
            <a:r>
              <a:rPr lang="en-GB" sz="1600" dirty="0">
                <a:solidFill>
                  <a:srgbClr val="212B32"/>
                </a:solidFill>
                <a:effectLst/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5"/>
              </a:rPr>
              <a:t>https://www.nhs.uk/mental-health/self-help/guides-tools-and-activities/five-steps-to-mental-wellbeing/</a:t>
            </a:r>
            <a:r>
              <a:rPr lang="en-GB" sz="1600" dirty="0">
                <a:solidFill>
                  <a:srgbClr val="212B32"/>
                </a:solidFill>
                <a:effectLst/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</a:p>
          <a:p>
            <a:pPr marL="342909" indent="-342909">
              <a:buFont typeface="+mj-lt"/>
              <a:buAutoNum type="arabicPeriod"/>
            </a:pPr>
            <a:r>
              <a:rPr lang="en-GB" sz="1600" dirty="0">
                <a:solidFill>
                  <a:srgbClr val="212B32"/>
                </a:solidFill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Know and give examples to show that giving can </a:t>
            </a:r>
            <a:r>
              <a:rPr lang="en-GB" sz="1600" dirty="0">
                <a:solidFill>
                  <a:srgbClr val="212B32"/>
                </a:solidFill>
                <a:effectLst/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create positive feelings and a sense of reward; give you a feeling of purpose and self-worth</a:t>
            </a:r>
            <a:r>
              <a:rPr lang="en-GB" sz="1600" dirty="0">
                <a:solidFill>
                  <a:srgbClr val="212B32"/>
                </a:solidFill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</a:t>
            </a:r>
            <a:r>
              <a:rPr lang="en-GB" sz="1600" dirty="0">
                <a:solidFill>
                  <a:srgbClr val="212B32"/>
                </a:solidFill>
                <a:effectLst/>
                <a:latin typeface="Abadi Extra Light" panose="020B0204020104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help you connect with other people</a:t>
            </a:r>
          </a:p>
          <a:p>
            <a:pPr marL="342909" indent="-342909">
              <a:buFont typeface="+mj-lt"/>
              <a:buAutoNum type="arabicPeriod"/>
            </a:pPr>
            <a:r>
              <a:rPr lang="en-GB" sz="1600" dirty="0"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be aware of NOLA principles and explain what they mean</a:t>
            </a:r>
            <a:endParaRPr lang="en-GB" sz="1600" dirty="0"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9" indent="-342909">
              <a:buFont typeface="+mj-lt"/>
              <a:buAutoNum type="arabicPeriod"/>
            </a:pPr>
            <a:endParaRPr lang="en-GB" sz="1500" dirty="0"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F10961-7EA3-41C9-A697-F8C7ACBA4699}"/>
              </a:ext>
            </a:extLst>
          </p:cNvPr>
          <p:cNvSpPr txBox="1"/>
          <p:nvPr/>
        </p:nvSpPr>
        <p:spPr>
          <a:xfrm>
            <a:off x="1419227" y="2549086"/>
            <a:ext cx="4019550" cy="107785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2" b="1" dirty="0">
                <a:solidFill>
                  <a:schemeClr val="accent6">
                    <a:lumMod val="50000"/>
                  </a:schemeClr>
                </a:solidFill>
                <a:latin typeface="Abadi Extra Light" panose="020B0204020104020204" pitchFamily="34" charset="0"/>
              </a:rPr>
              <a:t>Community and Outdoor Education</a:t>
            </a:r>
            <a:r>
              <a:rPr lang="en-GB" sz="2800" b="1" dirty="0">
                <a:latin typeface="Abadi Extra Light" panose="020B0204020104020204" pitchFamily="34" charset="0"/>
              </a:rPr>
              <a:t> </a:t>
            </a:r>
            <a:endParaRPr lang="en-GB" sz="2800" b="1" i="1" dirty="0">
              <a:latin typeface="Abadi Extra Light" panose="020B02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591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154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Abadi Extra Light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Compai (Kenwood)</dc:creator>
  <cp:lastModifiedBy>Sarah Compai (Kenwood)</cp:lastModifiedBy>
  <cp:revision>2</cp:revision>
  <dcterms:created xsi:type="dcterms:W3CDTF">2025-12-09T12:30:35Z</dcterms:created>
  <dcterms:modified xsi:type="dcterms:W3CDTF">2025-12-09T16:59:18Z</dcterms:modified>
</cp:coreProperties>
</file>